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64" r:id="rId4"/>
    <p:sldId id="266" r:id="rId5"/>
    <p:sldId id="257" r:id="rId6"/>
    <p:sldId id="258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.16030534351145079"/>
          <c:y val="0.13899613899613944"/>
          <c:w val="0.47709923664122095"/>
          <c:h val="0.72393822393822393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1545">
              <a:solidFill>
                <a:schemeClr val="tx1"/>
              </a:solidFill>
              <a:prstDash val="solid"/>
            </a:ln>
          </c:spPr>
          <c:dPt>
            <c:idx val="1"/>
            <c:spPr>
              <a:solidFill>
                <a:schemeClr val="accent2"/>
              </a:solidFill>
              <a:ln w="11545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1545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3091">
                <a:noFill/>
              </a:ln>
            </c:spPr>
            <c:txPr>
              <a:bodyPr/>
              <a:lstStyle/>
              <a:p>
                <a:pPr>
                  <a:defRPr sz="1818" b="1" i="0" u="none" strike="noStrike" baseline="0">
                    <a:solidFill>
                      <a:schemeClr val="tx1"/>
                    </a:solidFill>
                    <a:latin typeface="Gill Sans MT"/>
                    <a:ea typeface="Gill Sans MT"/>
                    <a:cs typeface="Gill Sans MT"/>
                  </a:defRPr>
                </a:pPr>
                <a:endParaRPr lang="it-IT"/>
              </a:p>
            </c:txPr>
            <c:showPercent val="1"/>
            <c:showLeaderLines val="1"/>
          </c:dLbls>
          <c:cat>
            <c:strRef>
              <c:f>Sheet1!$B$1:$E$1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other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3"/>
                <c:pt idx="0">
                  <c:v>1</c:v>
                </c:pt>
                <c:pt idx="1">
                  <c:v>8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1545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chemeClr val="accent1"/>
              </a:solidFill>
              <a:ln w="11545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1545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3091">
                <a:noFill/>
              </a:ln>
            </c:spPr>
            <c:txPr>
              <a:bodyPr/>
              <a:lstStyle/>
              <a:p>
                <a:pPr>
                  <a:defRPr sz="1818" b="1" i="0" u="none" strike="noStrike" baseline="0">
                    <a:solidFill>
                      <a:schemeClr val="tx1"/>
                    </a:solidFill>
                    <a:latin typeface="Gill Sans MT"/>
                    <a:ea typeface="Gill Sans MT"/>
                    <a:cs typeface="Gill Sans MT"/>
                  </a:defRPr>
                </a:pPr>
                <a:endParaRPr lang="it-IT"/>
              </a:p>
            </c:txPr>
            <c:showPercent val="1"/>
            <c:showLeaderLines val="1"/>
          </c:dLbls>
          <c:cat>
            <c:strRef>
              <c:f>Sheet1!$B$1:$E$1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other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1545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chemeClr val="accent1"/>
              </a:solidFill>
              <a:ln w="11545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chemeClr val="accent2"/>
              </a:solidFill>
              <a:ln w="11545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3091">
                <a:noFill/>
              </a:ln>
            </c:spPr>
            <c:txPr>
              <a:bodyPr/>
              <a:lstStyle/>
              <a:p>
                <a:pPr>
                  <a:defRPr sz="1818" b="1" i="0" u="none" strike="noStrike" baseline="0">
                    <a:solidFill>
                      <a:schemeClr val="tx1"/>
                    </a:solidFill>
                    <a:latin typeface="Gill Sans MT"/>
                    <a:ea typeface="Gill Sans MT"/>
                    <a:cs typeface="Gill Sans MT"/>
                  </a:defRPr>
                </a:pPr>
                <a:endParaRPr lang="it-IT"/>
              </a:p>
            </c:txPr>
            <c:showPercent val="1"/>
            <c:showLeaderLines val="1"/>
          </c:dLbls>
          <c:cat>
            <c:strRef>
              <c:f>Sheet1!$B$1:$E$1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other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3"/>
              </c:numCache>
            </c:numRef>
          </c:val>
        </c:ser>
        <c:dLbls>
          <c:showPercent val="1"/>
        </c:dLbls>
        <c:firstSliceAng val="0"/>
      </c:pieChart>
      <c:spPr>
        <a:noFill/>
        <a:ln w="1154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22646310432566"/>
          <c:y val="0.35521235521235567"/>
          <c:w val="0.22391857506361318"/>
          <c:h val="0.37451737451737482"/>
        </c:manualLayout>
      </c:layout>
      <c:spPr>
        <a:noFill/>
        <a:ln w="2886">
          <a:solidFill>
            <a:schemeClr val="tx1"/>
          </a:solidFill>
          <a:prstDash val="solid"/>
        </a:ln>
      </c:spPr>
      <c:txPr>
        <a:bodyPr/>
        <a:lstStyle/>
        <a:p>
          <a:pPr>
            <a:defRPr sz="1818" b="1" i="0" u="none" strike="noStrike" baseline="0">
              <a:solidFill>
                <a:schemeClr val="tx1"/>
              </a:solidFill>
              <a:latin typeface="Gill Sans MT"/>
              <a:ea typeface="Gill Sans MT"/>
              <a:cs typeface="Gill Sans MT"/>
            </a:defRPr>
          </a:pPr>
          <a:endParaRPr lang="it-IT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2045" b="1" i="0" u="none" strike="noStrike" baseline="0">
          <a:solidFill>
            <a:schemeClr val="tx1"/>
          </a:solidFill>
          <a:latin typeface="Gill Sans MT"/>
          <a:ea typeface="Gill Sans MT"/>
          <a:cs typeface="Gill Sans MT"/>
        </a:defRPr>
      </a:pPr>
      <a:endParaRPr lang="it-IT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7220-3451-4642-9AE2-44FDEF418819}" type="datetimeFigureOut">
              <a:rPr lang="it-IT" smtClean="0"/>
              <a:t>31/08/2012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88B086-1475-4829-B84E-CC01196292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7220-3451-4642-9AE2-44FDEF418819}" type="datetimeFigureOut">
              <a:rPr lang="it-IT" smtClean="0"/>
              <a:t>31/08/2012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B086-1475-4829-B84E-CC01196292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7220-3451-4642-9AE2-44FDEF418819}" type="datetimeFigureOut">
              <a:rPr lang="it-IT" smtClean="0"/>
              <a:t>31/08/2012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B086-1475-4829-B84E-CC01196292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7220-3451-4642-9AE2-44FDEF418819}" type="datetimeFigureOut">
              <a:rPr lang="it-IT" smtClean="0"/>
              <a:t>31/08/2012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88B086-1475-4829-B84E-CC01196292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7220-3451-4642-9AE2-44FDEF418819}" type="datetimeFigureOut">
              <a:rPr lang="it-IT" smtClean="0"/>
              <a:t>31/08/2012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B086-1475-4829-B84E-CC01196292F7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7220-3451-4642-9AE2-44FDEF418819}" type="datetimeFigureOut">
              <a:rPr lang="it-IT" smtClean="0"/>
              <a:t>31/08/2012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B086-1475-4829-B84E-CC01196292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7220-3451-4642-9AE2-44FDEF418819}" type="datetimeFigureOut">
              <a:rPr lang="it-IT" smtClean="0"/>
              <a:t>31/08/2012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288B086-1475-4829-B84E-CC01196292F7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7220-3451-4642-9AE2-44FDEF418819}" type="datetimeFigureOut">
              <a:rPr lang="it-IT" smtClean="0"/>
              <a:t>31/08/2012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B086-1475-4829-B84E-CC01196292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7220-3451-4642-9AE2-44FDEF418819}" type="datetimeFigureOut">
              <a:rPr lang="it-IT" smtClean="0"/>
              <a:t>31/08/2012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B086-1475-4829-B84E-CC01196292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7220-3451-4642-9AE2-44FDEF418819}" type="datetimeFigureOut">
              <a:rPr lang="it-IT" smtClean="0"/>
              <a:t>31/08/2012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B086-1475-4829-B84E-CC01196292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7220-3451-4642-9AE2-44FDEF418819}" type="datetimeFigureOut">
              <a:rPr lang="it-IT" smtClean="0"/>
              <a:t>31/08/2012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B086-1475-4829-B84E-CC01196292F7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5B7220-3451-4642-9AE2-44FDEF418819}" type="datetimeFigureOut">
              <a:rPr lang="it-IT" smtClean="0"/>
              <a:t>31/08/2012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88B086-1475-4829-B84E-CC01196292F7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47664" y="332656"/>
            <a:ext cx="6336704" cy="2376264"/>
          </a:xfrm>
        </p:spPr>
        <p:txBody>
          <a:bodyPr>
            <a:noAutofit/>
          </a:bodyPr>
          <a:lstStyle/>
          <a:p>
            <a:r>
              <a:rPr lang="it-IT" sz="8800" dirty="0" err="1" smtClean="0">
                <a:solidFill>
                  <a:srgbClr val="FF0000"/>
                </a:solidFill>
                <a:latin typeface="Algerian" pitchFamily="82" charset="0"/>
              </a:rPr>
              <a:t>E</a:t>
            </a:r>
            <a:r>
              <a:rPr lang="it-IT" sz="8800" dirty="0" err="1" smtClean="0">
                <a:solidFill>
                  <a:srgbClr val="0000FF"/>
                </a:solidFill>
                <a:latin typeface="Algerian" pitchFamily="82" charset="0"/>
              </a:rPr>
              <a:t>P</a:t>
            </a:r>
            <a:r>
              <a:rPr lang="it-IT" sz="8800" i="1" dirty="0" err="1" smtClean="0">
                <a:solidFill>
                  <a:srgbClr val="0000FF"/>
                </a:solidFill>
                <a:latin typeface="Algerian" pitchFamily="82" charset="0"/>
              </a:rPr>
              <a:t>MAward</a:t>
            </a:r>
            <a:endParaRPr lang="it-IT" sz="8800" i="1" dirty="0">
              <a:solidFill>
                <a:srgbClr val="0000FF"/>
              </a:solidFill>
              <a:latin typeface="Algerian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3789040"/>
            <a:ext cx="6264696" cy="2160240"/>
          </a:xfrm>
        </p:spPr>
        <p:txBody>
          <a:bodyPr>
            <a:normAutofit fontScale="32500" lnSpcReduction="20000"/>
          </a:bodyPr>
          <a:lstStyle/>
          <a:p>
            <a:pPr>
              <a:defRPr/>
            </a:pPr>
            <a:r>
              <a:rPr lang="it-IT" sz="5600" b="1" dirty="0" smtClean="0">
                <a:solidFill>
                  <a:schemeClr val="tx1"/>
                </a:solidFill>
                <a:latin typeface="Constantia" pitchFamily="18" charset="0"/>
              </a:rPr>
              <a:t>17</a:t>
            </a:r>
            <a:r>
              <a:rPr lang="it-IT" sz="5600" b="1" baseline="30000" dirty="0" smtClean="0">
                <a:solidFill>
                  <a:schemeClr val="tx1"/>
                </a:solidFill>
                <a:latin typeface="Constantia" pitchFamily="18" charset="0"/>
              </a:rPr>
              <a:t>th</a:t>
            </a:r>
            <a:r>
              <a:rPr lang="it-IT" sz="56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t-IT" sz="5600" b="1" dirty="0" err="1" smtClean="0">
                <a:solidFill>
                  <a:srgbClr val="FF0000"/>
                </a:solidFill>
                <a:latin typeface="Constantia" pitchFamily="18" charset="0"/>
              </a:rPr>
              <a:t>E</a:t>
            </a:r>
            <a:r>
              <a:rPr lang="it-IT" sz="5600" b="1" dirty="0" err="1" smtClean="0">
                <a:solidFill>
                  <a:srgbClr val="0000FF"/>
                </a:solidFill>
                <a:latin typeface="Constantia" pitchFamily="18" charset="0"/>
              </a:rPr>
              <a:t>P</a:t>
            </a:r>
            <a:r>
              <a:rPr lang="it-IT" sz="5600" b="1" i="1" dirty="0" err="1" smtClean="0">
                <a:solidFill>
                  <a:srgbClr val="0000FF"/>
                </a:solidFill>
                <a:latin typeface="Constantia" pitchFamily="18" charset="0"/>
              </a:rPr>
              <a:t>Meeting</a:t>
            </a:r>
            <a:endParaRPr lang="it-IT" sz="5600" b="1" dirty="0" smtClean="0">
              <a:latin typeface="Constantia" pitchFamily="18" charset="0"/>
            </a:endParaRPr>
          </a:p>
          <a:p>
            <a:pPr>
              <a:defRPr/>
            </a:pPr>
            <a:r>
              <a:rPr lang="it-IT" sz="5600" b="1" dirty="0" smtClean="0">
                <a:solidFill>
                  <a:schemeClr val="tx1"/>
                </a:solidFill>
                <a:latin typeface="Constantia" pitchFamily="18" charset="0"/>
              </a:rPr>
              <a:t>Catania, Italy,</a:t>
            </a:r>
            <a:endParaRPr lang="it-IT" sz="5600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>
              <a:defRPr/>
            </a:pPr>
            <a:r>
              <a:rPr lang="it-IT" sz="5600" b="1" dirty="0" smtClean="0">
                <a:solidFill>
                  <a:schemeClr val="tx1"/>
                </a:solidFill>
                <a:latin typeface="Constantia" pitchFamily="18" charset="0"/>
              </a:rPr>
              <a:t>23</a:t>
            </a:r>
            <a:r>
              <a:rPr lang="it-IT" sz="5600" b="1" baseline="30000" dirty="0" smtClean="0">
                <a:solidFill>
                  <a:schemeClr val="tx1"/>
                </a:solidFill>
                <a:latin typeface="Constantia" pitchFamily="18" charset="0"/>
              </a:rPr>
              <a:t>th</a:t>
            </a:r>
            <a:r>
              <a:rPr lang="it-IT" sz="5600" b="1" dirty="0" smtClean="0">
                <a:solidFill>
                  <a:schemeClr val="tx1"/>
                </a:solidFill>
                <a:latin typeface="Constantia" pitchFamily="18" charset="0"/>
              </a:rPr>
              <a:t>-01</a:t>
            </a:r>
            <a:r>
              <a:rPr lang="it-IT" sz="5600" b="1" baseline="30000" dirty="0" smtClean="0">
                <a:solidFill>
                  <a:schemeClr val="tx1"/>
                </a:solidFill>
                <a:latin typeface="Constantia" pitchFamily="18" charset="0"/>
              </a:rPr>
              <a:t>st</a:t>
            </a:r>
            <a:r>
              <a:rPr lang="it-IT" sz="56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t-IT" sz="5600" b="1" dirty="0" err="1" smtClean="0">
                <a:solidFill>
                  <a:schemeClr val="tx1"/>
                </a:solidFill>
                <a:latin typeface="Constantia" pitchFamily="18" charset="0"/>
              </a:rPr>
              <a:t>September</a:t>
            </a:r>
            <a:r>
              <a:rPr lang="it-IT" sz="5600" b="1" dirty="0" smtClean="0">
                <a:solidFill>
                  <a:schemeClr val="tx1"/>
                </a:solidFill>
                <a:latin typeface="Constantia" pitchFamily="18" charset="0"/>
              </a:rPr>
              <a:t> 2012</a:t>
            </a:r>
            <a:endParaRPr lang="it-IT" sz="5600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>
              <a:defRPr/>
            </a:pPr>
            <a:endParaRPr lang="it-IT" sz="3200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>
              <a:defRPr/>
            </a:pPr>
            <a:endParaRPr lang="it-IT" sz="3200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>
              <a:defRPr/>
            </a:pPr>
            <a:endParaRPr lang="it-IT" sz="3200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>
              <a:defRPr/>
            </a:pPr>
            <a:endParaRPr lang="it-IT" sz="3200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>
              <a:defRPr/>
            </a:pPr>
            <a:r>
              <a:rPr lang="it-IT" sz="5600" b="1" i="1" dirty="0" smtClean="0">
                <a:solidFill>
                  <a:schemeClr val="tx1"/>
                </a:solidFill>
                <a:latin typeface="Constantia" pitchFamily="18" charset="0"/>
              </a:rPr>
              <a:t>Laura </a:t>
            </a:r>
            <a:r>
              <a:rPr lang="it-IT" sz="5600" b="1" i="1" dirty="0" err="1" smtClean="0">
                <a:solidFill>
                  <a:schemeClr val="tx1"/>
                </a:solidFill>
                <a:latin typeface="Constantia" pitchFamily="18" charset="0"/>
              </a:rPr>
              <a:t>Patanè</a:t>
            </a:r>
            <a:endParaRPr lang="it-IT" sz="5600" b="1" i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>
              <a:defRPr/>
            </a:pPr>
            <a:r>
              <a:rPr lang="it-IT" sz="5600" b="1" dirty="0" smtClean="0">
                <a:solidFill>
                  <a:schemeClr val="tx1"/>
                </a:solidFill>
                <a:latin typeface="Constantia" pitchFamily="18" charset="0"/>
              </a:rPr>
              <a:t>Liceo </a:t>
            </a:r>
            <a:r>
              <a:rPr lang="it-IT" sz="5600" b="1" i="1" dirty="0" err="1" smtClean="0">
                <a:solidFill>
                  <a:schemeClr val="tx1"/>
                </a:solidFill>
                <a:latin typeface="Constantia" pitchFamily="18" charset="0"/>
              </a:rPr>
              <a:t>Boggio</a:t>
            </a:r>
            <a:r>
              <a:rPr lang="it-IT" sz="5600" b="1" i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t-IT" sz="5600" b="1" i="1" dirty="0" err="1" smtClean="0">
                <a:solidFill>
                  <a:schemeClr val="tx1"/>
                </a:solidFill>
                <a:latin typeface="Constantia" pitchFamily="18" charset="0"/>
              </a:rPr>
              <a:t>Lera</a:t>
            </a:r>
            <a:r>
              <a:rPr lang="it-IT" sz="5600" b="1" dirty="0" smtClean="0">
                <a:solidFill>
                  <a:schemeClr val="tx1"/>
                </a:solidFill>
                <a:latin typeface="Constantia" pitchFamily="18" charset="0"/>
              </a:rPr>
              <a:t>, Catania, Italy</a:t>
            </a:r>
          </a:p>
          <a:p>
            <a:endParaRPr lang="it-IT" dirty="0"/>
          </a:p>
        </p:txBody>
      </p:sp>
      <p:pic>
        <p:nvPicPr>
          <p:cNvPr id="4" name="Picture 2" descr="Z:\ConvegniEuropei\15-Kastamonu-2011---------------\15-Talks\ItalianTalks\LauraTalks\gold-award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57860">
            <a:off x="4844257" y="2385569"/>
            <a:ext cx="4100130" cy="4261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99392"/>
            <a:ext cx="7772400" cy="1476776"/>
          </a:xfrm>
        </p:spPr>
        <p:txBody>
          <a:bodyPr/>
          <a:lstStyle/>
          <a:p>
            <a:r>
              <a:rPr lang="en-GB" sz="8800" dirty="0" smtClean="0">
                <a:solidFill>
                  <a:srgbClr val="FF0000"/>
                </a:solidFill>
                <a:latin typeface="Algerian" pitchFamily="82" charset="0"/>
              </a:rPr>
              <a:t>Problems...</a:t>
            </a:r>
            <a:r>
              <a:rPr lang="en-GB" dirty="0" smtClean="0">
                <a:latin typeface="Algerian" pitchFamily="82" charset="0"/>
              </a:rPr>
              <a:t> </a:t>
            </a:r>
            <a:endParaRPr lang="en-GB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19672" y="2420888"/>
            <a:ext cx="5544616" cy="2664296"/>
          </a:xfrm>
        </p:spPr>
        <p:txBody>
          <a:bodyPr/>
          <a:lstStyle/>
          <a:p>
            <a:pPr algn="ctr"/>
            <a:r>
              <a:rPr lang="en-GB" sz="6600" b="1" dirty="0" smtClean="0">
                <a:latin typeface="AdamsHand" pitchFamily="2" charset="0"/>
              </a:rPr>
              <a:t>Scores</a:t>
            </a:r>
          </a:p>
          <a:p>
            <a:pPr algn="ctr"/>
            <a:r>
              <a:rPr lang="en-GB" sz="6600" b="1" dirty="0" smtClean="0">
                <a:latin typeface="AdamsHand" pitchFamily="2" charset="0"/>
              </a:rPr>
              <a:t>Money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286544"/>
            <a:ext cx="8686800" cy="838200"/>
          </a:xfrm>
        </p:spPr>
        <p:txBody>
          <a:bodyPr>
            <a:noAutofit/>
          </a:bodyPr>
          <a:lstStyle/>
          <a:p>
            <a:r>
              <a:rPr lang="en-GB" sz="7200" dirty="0" smtClean="0">
                <a:solidFill>
                  <a:srgbClr val="FF0000"/>
                </a:solidFill>
                <a:latin typeface="Algerian" pitchFamily="82" charset="0"/>
              </a:rPr>
              <a:t>Last scores...</a:t>
            </a:r>
            <a:endParaRPr lang="en-GB" sz="7200" dirty="0">
              <a:latin typeface="Algerian" pitchFamily="82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683568" y="2348880"/>
          <a:ext cx="7848872" cy="316835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1546889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voters</a:t>
                      </a:r>
                      <a:endParaRPr lang="it-IT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confirmed voters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Validated votes</a:t>
                      </a:r>
                      <a:endParaRPr lang="it-IT" sz="2800" dirty="0" smtClean="0"/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valid Votes</a:t>
                      </a:r>
                      <a:endParaRPr lang="it-IT" sz="2800" dirty="0" smtClean="0"/>
                    </a:p>
                    <a:p>
                      <a:endParaRPr lang="en-GB" sz="2800" dirty="0"/>
                    </a:p>
                  </a:txBody>
                  <a:tcPr/>
                </a:tc>
              </a:tr>
              <a:tr h="1621463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3.520	</a:t>
                      </a:r>
                      <a:endParaRPr lang="it-IT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1.798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248</a:t>
                      </a:r>
                      <a:endParaRPr lang="it-IT" sz="2800" dirty="0" smtClean="0"/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91</a:t>
                      </a:r>
                      <a:endParaRPr lang="it-IT" sz="2800" dirty="0" smtClean="0"/>
                    </a:p>
                    <a:p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44216"/>
          </a:xfrm>
        </p:spPr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FF0000"/>
                </a:solidFill>
                <a:latin typeface="Algerian" pitchFamily="82" charset="0"/>
              </a:rPr>
              <a:t>Do </a:t>
            </a:r>
            <a:r>
              <a:rPr lang="it-IT" sz="4000" dirty="0" err="1" smtClean="0">
                <a:solidFill>
                  <a:srgbClr val="FF0000"/>
                </a:solidFill>
                <a:latin typeface="Algerian" pitchFamily="82" charset="0"/>
              </a:rPr>
              <a:t>you</a:t>
            </a:r>
            <a:r>
              <a:rPr lang="it-IT" sz="4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  <a:latin typeface="Algerian" pitchFamily="82" charset="0"/>
              </a:rPr>
              <a:t>plan</a:t>
            </a:r>
            <a:r>
              <a:rPr lang="it-IT" sz="4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  <a:latin typeface="Algerian" pitchFamily="82" charset="0"/>
              </a:rPr>
              <a:t>to</a:t>
            </a:r>
            <a:r>
              <a:rPr lang="it-IT" sz="4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  <a:latin typeface="Algerian" pitchFamily="82" charset="0"/>
              </a:rPr>
              <a:t>participate</a:t>
            </a:r>
            <a:r>
              <a:rPr lang="it-IT" sz="4000" dirty="0" smtClean="0">
                <a:solidFill>
                  <a:srgbClr val="FF0000"/>
                </a:solidFill>
                <a:latin typeface="Algerian" pitchFamily="82" charset="0"/>
              </a:rPr>
              <a:t> at the </a:t>
            </a:r>
            <a:r>
              <a:rPr lang="it-IT" sz="4000" dirty="0" err="1" smtClean="0">
                <a:solidFill>
                  <a:srgbClr val="FF0000"/>
                </a:solidFill>
                <a:latin typeface="Algerian" pitchFamily="82" charset="0"/>
              </a:rPr>
              <a:t>cost</a:t>
            </a:r>
            <a:r>
              <a:rPr lang="it-IT" sz="4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  <a:latin typeface="Algerian" pitchFamily="82" charset="0"/>
              </a:rPr>
              <a:t>of</a:t>
            </a:r>
            <a:r>
              <a:rPr lang="it-IT" sz="4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  <a:latin typeface="Algerian" pitchFamily="82" charset="0"/>
              </a:rPr>
              <a:t>next</a:t>
            </a:r>
            <a:r>
              <a:rPr lang="it-IT" sz="4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  <a:latin typeface="Algerian" pitchFamily="82" charset="0"/>
              </a:rPr>
              <a:t>EPMAward</a:t>
            </a:r>
            <a:r>
              <a:rPr lang="it-IT" sz="4000" dirty="0" smtClean="0">
                <a:solidFill>
                  <a:srgbClr val="FF0000"/>
                </a:solidFill>
                <a:latin typeface="Algerian" pitchFamily="82" charset="0"/>
              </a:rPr>
              <a:t> 2010\2011 and 2011\2012?</a:t>
            </a:r>
            <a:endParaRPr lang="en-GB" sz="4000" dirty="0">
              <a:solidFill>
                <a:srgbClr val="FF0000"/>
              </a:solidFill>
              <a:latin typeface="Algerian" pitchFamily="82" charset="0"/>
            </a:endParaRP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454448" y="2111648"/>
          <a:ext cx="6791036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01960"/>
            <a:ext cx="8229600" cy="1066800"/>
          </a:xfrm>
        </p:spPr>
        <p:txBody>
          <a:bodyPr>
            <a:normAutofit/>
          </a:bodyPr>
          <a:lstStyle/>
          <a:p>
            <a:r>
              <a:rPr lang="it-IT" sz="6000" b="1" dirty="0" smtClean="0">
                <a:latin typeface="Algerian" pitchFamily="82" charset="0"/>
              </a:rPr>
              <a:t>The Last </a:t>
            </a:r>
            <a:r>
              <a:rPr lang="it-IT" sz="6000" b="1" dirty="0" err="1" smtClean="0">
                <a:solidFill>
                  <a:srgbClr val="FF0000"/>
                </a:solidFill>
                <a:latin typeface="Algerian" pitchFamily="82" charset="0"/>
              </a:rPr>
              <a:t>E</a:t>
            </a:r>
            <a:r>
              <a:rPr lang="it-IT" sz="6000" b="1" i="1" dirty="0" err="1" smtClean="0">
                <a:solidFill>
                  <a:srgbClr val="0000FF"/>
                </a:solidFill>
                <a:latin typeface="Algerian" pitchFamily="82" charset="0"/>
              </a:rPr>
              <a:t>PMeeting</a:t>
            </a:r>
            <a:endParaRPr lang="it-IT" sz="6000" b="1" i="1" dirty="0">
              <a:solidFill>
                <a:srgbClr val="0000FF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5112"/>
          </a:xfrm>
        </p:spPr>
        <p:txBody>
          <a:bodyPr>
            <a:normAutofit lnSpcReduction="10000"/>
          </a:bodyPr>
          <a:lstStyle/>
          <a:p>
            <a:pPr marL="982980" indent="-914400">
              <a:buNone/>
            </a:pPr>
            <a:r>
              <a:rPr lang="en-GB" sz="4800" b="1" dirty="0" smtClean="0">
                <a:solidFill>
                  <a:srgbClr val="FF0000"/>
                </a:solidFill>
                <a:latin typeface="AdamsHand" pitchFamily="2" charset="0"/>
              </a:rPr>
              <a:t>What can we do?</a:t>
            </a:r>
            <a:endParaRPr lang="en-GB" sz="4800" b="1" dirty="0" smtClean="0">
              <a:latin typeface="AdamsHand" pitchFamily="2" charset="0"/>
            </a:endParaRPr>
          </a:p>
          <a:p>
            <a:pPr marL="982980" indent="-914400">
              <a:buFont typeface="+mj-lt"/>
              <a:buAutoNum type="arabicPeriod"/>
            </a:pPr>
            <a:r>
              <a:rPr lang="en-GB" sz="4800" b="1" dirty="0" smtClean="0">
                <a:latin typeface="AdamsHand" pitchFamily="2" charset="0"/>
              </a:rPr>
              <a:t>Maintain </a:t>
            </a:r>
            <a:r>
              <a:rPr lang="en-GB" sz="4800" b="1" dirty="0" err="1" smtClean="0">
                <a:latin typeface="AdamsHand" pitchFamily="2" charset="0"/>
              </a:rPr>
              <a:t>EPMAward</a:t>
            </a:r>
            <a:r>
              <a:rPr lang="en-GB" sz="4800" b="1" dirty="0" smtClean="0">
                <a:latin typeface="AdamsHand" pitchFamily="2" charset="0"/>
              </a:rPr>
              <a:t> sharing the cost</a:t>
            </a:r>
          </a:p>
          <a:p>
            <a:pPr marL="982980" indent="-914400">
              <a:buFont typeface="+mj-lt"/>
              <a:buAutoNum type="arabicPeriod"/>
            </a:pPr>
            <a:r>
              <a:rPr lang="en-GB" sz="4800" b="1" dirty="0" smtClean="0">
                <a:latin typeface="AdamsHand" pitchFamily="2" charset="0"/>
              </a:rPr>
              <a:t>Send a diploma to the winner</a:t>
            </a:r>
          </a:p>
          <a:p>
            <a:pPr marL="982980" indent="-914400">
              <a:buFont typeface="+mj-lt"/>
              <a:buAutoNum type="arabicPeriod"/>
            </a:pPr>
            <a:r>
              <a:rPr lang="en-GB" sz="4800" b="1" dirty="0" smtClean="0">
                <a:latin typeface="AdamsHand" pitchFamily="2" charset="0"/>
              </a:rPr>
              <a:t>Close </a:t>
            </a:r>
            <a:r>
              <a:rPr lang="en-GB" sz="4800" b="1" dirty="0" err="1" smtClean="0">
                <a:latin typeface="AdamsHand" pitchFamily="2" charset="0"/>
              </a:rPr>
              <a:t>EPMAward</a:t>
            </a:r>
            <a:endParaRPr lang="en-GB" sz="4800" b="1" dirty="0" smtClean="0">
              <a:latin typeface="AdamsHand" pitchFamily="2" charset="0"/>
            </a:endParaRPr>
          </a:p>
          <a:p>
            <a:pPr marL="982980" indent="-914400">
              <a:buFont typeface="+mj-lt"/>
              <a:buAutoNum type="arabicPeriod"/>
            </a:pPr>
            <a:r>
              <a:rPr lang="en-GB" sz="4800" b="1" dirty="0" smtClean="0">
                <a:latin typeface="AdamsHand" pitchFamily="2" charset="0"/>
              </a:rPr>
              <a:t>Or ...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14536"/>
            <a:ext cx="8686800" cy="838200"/>
          </a:xfrm>
        </p:spPr>
        <p:txBody>
          <a:bodyPr>
            <a:noAutofit/>
          </a:bodyPr>
          <a:lstStyle/>
          <a:p>
            <a:r>
              <a:rPr lang="it-IT" sz="9600" cap="none" dirty="0" err="1" smtClean="0">
                <a:solidFill>
                  <a:srgbClr val="FF0000"/>
                </a:solidFill>
                <a:latin typeface="Algerian" pitchFamily="82" charset="0"/>
              </a:rPr>
              <a:t>M</a:t>
            </a:r>
            <a:r>
              <a:rPr lang="it-IT" sz="9600" cap="none" dirty="0" err="1" smtClean="0">
                <a:solidFill>
                  <a:srgbClr val="FF0000"/>
                </a:solidFill>
                <a:latin typeface="Algerian" pitchFamily="82" charset="0"/>
              </a:rPr>
              <a:t>y</a:t>
            </a:r>
            <a:r>
              <a:rPr lang="it-IT" sz="9600" cap="none" dirty="0" smtClean="0">
                <a:solidFill>
                  <a:srgbClr val="FF0000"/>
                </a:solidFill>
                <a:latin typeface="Algerian" pitchFamily="82" charset="0"/>
              </a:rPr>
              <a:t> opinion</a:t>
            </a:r>
            <a:endParaRPr lang="it-IT" sz="9600" cap="none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28800"/>
            <a:ext cx="4932040" cy="309634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9600" dirty="0" err="1" smtClean="0">
                <a:latin typeface="Aparajita" pitchFamily="34" charset="0"/>
                <a:cs typeface="Aparajita" pitchFamily="34" charset="0"/>
              </a:rPr>
              <a:t>Close</a:t>
            </a:r>
            <a:r>
              <a:rPr lang="it-IT" sz="9600" dirty="0" smtClean="0">
                <a:latin typeface="Aparajita" pitchFamily="34" charset="0"/>
                <a:cs typeface="Aparajita" pitchFamily="34" charset="0"/>
              </a:rPr>
              <a:t> </a:t>
            </a:r>
          </a:p>
          <a:p>
            <a:pPr algn="ctr">
              <a:buNone/>
            </a:pPr>
            <a:r>
              <a:rPr lang="it-IT" sz="96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E</a:t>
            </a:r>
            <a:r>
              <a:rPr lang="it-IT" sz="9600" b="1" i="1" dirty="0" err="1" smtClean="0">
                <a:solidFill>
                  <a:srgbClr val="0000FF"/>
                </a:solidFill>
                <a:latin typeface="Aparajita" pitchFamily="34" charset="0"/>
                <a:cs typeface="Aparajita" pitchFamily="34" charset="0"/>
              </a:rPr>
              <a:t>PMaward</a:t>
            </a:r>
            <a:endParaRPr lang="it-IT" sz="9600" b="1" i="1" dirty="0">
              <a:solidFill>
                <a:srgbClr val="0000FF"/>
              </a:solidFill>
              <a:latin typeface="Aparajita" pitchFamily="34" charset="0"/>
              <a:cs typeface="Aparajita" pitchFamily="34" charset="0"/>
            </a:endParaRPr>
          </a:p>
        </p:txBody>
      </p:sp>
      <p:pic>
        <p:nvPicPr>
          <p:cNvPr id="14338" name="Picture 2" descr="http://macamorfosi.files.wordpress.com/2012/04/porta-chius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6997" y="3861048"/>
            <a:ext cx="4137003" cy="2996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Autofit/>
          </a:bodyPr>
          <a:lstStyle/>
          <a:p>
            <a:r>
              <a:rPr lang="it-IT" sz="8800" dirty="0" err="1" smtClean="0">
                <a:solidFill>
                  <a:srgbClr val="FF0000"/>
                </a:solidFill>
                <a:latin typeface="Algerian" pitchFamily="82" charset="0"/>
              </a:rPr>
              <a:t>W</a:t>
            </a:r>
            <a:r>
              <a:rPr lang="it-IT" sz="8800" cap="none" dirty="0" err="1" smtClean="0">
                <a:solidFill>
                  <a:srgbClr val="FF0000"/>
                </a:solidFill>
                <a:latin typeface="Algerian" pitchFamily="82" charset="0"/>
              </a:rPr>
              <a:t>hy</a:t>
            </a:r>
            <a:r>
              <a:rPr lang="it-IT" sz="8800" dirty="0" smtClean="0">
                <a:solidFill>
                  <a:srgbClr val="FF0000"/>
                </a:solidFill>
                <a:latin typeface="Algerian" pitchFamily="82" charset="0"/>
              </a:rPr>
              <a:t>?</a:t>
            </a:r>
            <a:endParaRPr lang="it-IT" sz="8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16832"/>
            <a:ext cx="8092008" cy="2723133"/>
          </a:xfrm>
        </p:spPr>
        <p:txBody>
          <a:bodyPr/>
          <a:lstStyle/>
          <a:p>
            <a:r>
              <a:rPr lang="it-IT" dirty="0" err="1" smtClean="0"/>
              <a:t>Nobody</a:t>
            </a:r>
            <a:r>
              <a:rPr lang="it-IT" dirty="0" smtClean="0"/>
              <a:t> </a:t>
            </a:r>
            <a:r>
              <a:rPr lang="it-IT" dirty="0" err="1" smtClean="0"/>
              <a:t>want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share the </a:t>
            </a:r>
            <a:r>
              <a:rPr lang="it-IT" dirty="0" err="1" smtClean="0"/>
              <a:t>cost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EPMaward</a:t>
            </a:r>
            <a:endParaRPr lang="it-IT" dirty="0" smtClean="0"/>
          </a:p>
          <a:p>
            <a:r>
              <a:rPr lang="it-IT" dirty="0" err="1" smtClean="0"/>
              <a:t>There</a:t>
            </a:r>
            <a:r>
              <a:rPr lang="it-IT" dirty="0" smtClean="0"/>
              <a:t> are </a:t>
            </a:r>
            <a:r>
              <a:rPr lang="it-IT" dirty="0" err="1" smtClean="0"/>
              <a:t>too</a:t>
            </a:r>
            <a:r>
              <a:rPr lang="it-IT" dirty="0" smtClean="0"/>
              <a:t> </a:t>
            </a:r>
            <a:r>
              <a:rPr lang="it-IT" dirty="0" err="1" smtClean="0"/>
              <a:t>much</a:t>
            </a:r>
            <a:r>
              <a:rPr lang="it-IT" dirty="0" smtClean="0"/>
              <a:t> </a:t>
            </a:r>
            <a:r>
              <a:rPr lang="it-IT" dirty="0" err="1" smtClean="0"/>
              <a:t>fake</a:t>
            </a:r>
            <a:r>
              <a:rPr lang="it-IT" dirty="0" smtClean="0"/>
              <a:t> </a:t>
            </a:r>
            <a:r>
              <a:rPr lang="it-IT" dirty="0" err="1" smtClean="0"/>
              <a:t>votes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17410" name="Picture 2" descr="http://www.disabili.com/images/stories/sold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9750" y="3390900"/>
            <a:ext cx="3524250" cy="346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286544"/>
            <a:ext cx="8686800" cy="838200"/>
          </a:xfrm>
        </p:spPr>
        <p:txBody>
          <a:bodyPr>
            <a:noAutofit/>
          </a:bodyPr>
          <a:lstStyle/>
          <a:p>
            <a:r>
              <a:rPr lang="it-IT" sz="4800" dirty="0" err="1" smtClean="0">
                <a:solidFill>
                  <a:srgbClr val="FF0000"/>
                </a:solidFill>
                <a:latin typeface="Algerian" pitchFamily="82" charset="0"/>
              </a:rPr>
              <a:t>What</a:t>
            </a:r>
            <a:r>
              <a:rPr lang="it-IT" sz="4800" dirty="0" smtClean="0">
                <a:solidFill>
                  <a:srgbClr val="FF0000"/>
                </a:solidFill>
                <a:latin typeface="Algerian" pitchFamily="82" charset="0"/>
              </a:rPr>
              <a:t> are </a:t>
            </a:r>
            <a:r>
              <a:rPr lang="it-IT" sz="4800" dirty="0" err="1" smtClean="0">
                <a:solidFill>
                  <a:srgbClr val="FF0000"/>
                </a:solidFill>
                <a:latin typeface="Algerian" pitchFamily="82" charset="0"/>
              </a:rPr>
              <a:t>your</a:t>
            </a:r>
            <a:r>
              <a:rPr lang="it-IT" sz="4800" dirty="0" smtClean="0">
                <a:solidFill>
                  <a:srgbClr val="FF0000"/>
                </a:solidFill>
                <a:latin typeface="Algerian" pitchFamily="82" charset="0"/>
              </a:rPr>
              <a:t> propose?</a:t>
            </a:r>
            <a:endParaRPr lang="it-IT" sz="4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 …</a:t>
            </a:r>
          </a:p>
          <a:p>
            <a:r>
              <a:rPr lang="it-IT" sz="4800" dirty="0" smtClean="0"/>
              <a:t> </a:t>
            </a:r>
            <a:r>
              <a:rPr lang="it-IT" sz="4800" dirty="0" smtClean="0"/>
              <a:t>…</a:t>
            </a:r>
          </a:p>
          <a:p>
            <a:r>
              <a:rPr lang="it-IT" sz="4800" dirty="0" smtClean="0"/>
              <a:t> </a:t>
            </a:r>
            <a:r>
              <a:rPr lang="it-IT" sz="4800" dirty="0" smtClean="0"/>
              <a:t>…</a:t>
            </a:r>
          </a:p>
          <a:p>
            <a:r>
              <a:rPr lang="it-IT" sz="4800" dirty="0" smtClean="0"/>
              <a:t> </a:t>
            </a:r>
            <a:r>
              <a:rPr lang="it-IT" sz="4800" dirty="0" smtClean="0"/>
              <a:t>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6064" y="1196752"/>
            <a:ext cx="7956376" cy="50760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9600" dirty="0" smtClean="0">
                <a:solidFill>
                  <a:srgbClr val="FF0000"/>
                </a:solidFill>
                <a:latin typeface="Algerian" pitchFamily="82" charset="0"/>
              </a:rPr>
              <a:t>Thank you for attention!</a:t>
            </a:r>
            <a:endParaRPr lang="en-GB" sz="96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</TotalTime>
  <Words>114</Words>
  <Application>Microsoft Office PowerPoint</Application>
  <PresentationFormat>Presentazione su schermo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Terra</vt:lpstr>
      <vt:lpstr>EPMAward</vt:lpstr>
      <vt:lpstr>Problems... </vt:lpstr>
      <vt:lpstr>Last scores...</vt:lpstr>
      <vt:lpstr>Do you plan to participate at the cost of next EPMAward 2010\2011 and 2011\2012?</vt:lpstr>
      <vt:lpstr>The Last EPMeeting</vt:lpstr>
      <vt:lpstr>My opinion</vt:lpstr>
      <vt:lpstr>Why?</vt:lpstr>
      <vt:lpstr>What are your propose?</vt:lpstr>
      <vt:lpstr>Diapositiva 9</vt:lpstr>
    </vt:vector>
  </TitlesOfParts>
  <Company>Liceo Scientifico Statale "E. Boggio Lera" - Catania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EPMAward</dc:title>
  <dc:creator>hst</dc:creator>
  <cp:lastModifiedBy>hst</cp:lastModifiedBy>
  <cp:revision>7</cp:revision>
  <dcterms:created xsi:type="dcterms:W3CDTF">2012-08-31T09:41:41Z</dcterms:created>
  <dcterms:modified xsi:type="dcterms:W3CDTF">2012-08-31T10:43:28Z</dcterms:modified>
</cp:coreProperties>
</file>